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6" r:id="rId9"/>
    <p:sldId id="265" r:id="rId10"/>
    <p:sldId id="263" r:id="rId11"/>
    <p:sldId id="264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5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E0938-5562-48E7-A7A1-96BEABC9932E}" type="datetimeFigureOut">
              <a:rPr lang="hr-HR" smtClean="0"/>
              <a:t>9.3.2022.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95469-02F2-4958-B4BA-4F9F94F2F9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461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95469-02F2-4958-B4BA-4F9F94F2F93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751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9828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80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2050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7731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98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333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3555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35355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97099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218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6604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358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0053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2465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829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2073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195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A2B21-3FCD-4721-B95C-427943F61125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6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BnmZu7qNvXcxWeGJ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4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6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8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50BD54-3747-4294-A0BB-D140AFA6B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hr-HR">
                <a:latin typeface="Algerian" panose="04020705040A02060702" pitchFamily="82" charset="0"/>
              </a:rPr>
              <a:t>ODRŽIVI RAZVOJ</a:t>
            </a:r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1B185DBE-9AB6-4B69-A720-21AD005FF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endParaRPr lang="hr-H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id="{459BC1C0-8267-408B-BB32-71BD97272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1156" y="4427493"/>
            <a:ext cx="6169687" cy="49991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0242DEE-0822-40AC-B884-DA95F5E9B3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718" t="37367" r="15078" b="24167"/>
          <a:stretch/>
        </p:blipFill>
        <p:spPr>
          <a:xfrm>
            <a:off x="9170365" y="4029117"/>
            <a:ext cx="2707005" cy="26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7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F2C88-A5D3-476C-A6D9-3E9EAADE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FFFFFF"/>
                </a:solidFill>
              </a:rPr>
              <a:t>Obrazovanje za održivi razvoj 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AE8ED-95A1-45D7-A4B3-FE6746305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uvažavanje drugih (sadašnjih i budućih generacija) </a:t>
            </a:r>
          </a:p>
          <a:p>
            <a:pPr>
              <a:lnSpc>
                <a:spcPct val="90000"/>
              </a:lnSpc>
            </a:pPr>
            <a:r>
              <a:rPr lang="hr-HR" dirty="0"/>
              <a:t> uvažavanje različitosti </a:t>
            </a:r>
          </a:p>
          <a:p>
            <a:pPr>
              <a:lnSpc>
                <a:spcPct val="90000"/>
              </a:lnSpc>
            </a:pPr>
            <a:r>
              <a:rPr lang="hr-HR" dirty="0"/>
              <a:t> obzir prema prirodnim resursima našega planeta </a:t>
            </a:r>
          </a:p>
          <a:p>
            <a:pPr>
              <a:lnSpc>
                <a:spcPct val="90000"/>
              </a:lnSpc>
            </a:pPr>
            <a:r>
              <a:rPr lang="hr-HR" dirty="0"/>
              <a:t>razumijevanje, </a:t>
            </a:r>
          </a:p>
          <a:p>
            <a:pPr>
              <a:lnSpc>
                <a:spcPct val="90000"/>
              </a:lnSpc>
            </a:pPr>
            <a:r>
              <a:rPr lang="hr-HR" dirty="0"/>
              <a:t>smisao za pravednost</a:t>
            </a:r>
          </a:p>
          <a:p>
            <a:pPr>
              <a:lnSpc>
                <a:spcPct val="90000"/>
              </a:lnSpc>
            </a:pPr>
            <a:r>
              <a:rPr lang="hr-HR" dirty="0"/>
              <a:t>odgovornost </a:t>
            </a:r>
          </a:p>
          <a:p>
            <a:pPr>
              <a:lnSpc>
                <a:spcPct val="90000"/>
              </a:lnSpc>
            </a:pPr>
            <a:r>
              <a:rPr lang="hr-HR" dirty="0"/>
              <a:t>spremnost na dijalog </a:t>
            </a:r>
          </a:p>
          <a:p>
            <a:pPr>
              <a:lnSpc>
                <a:spcPct val="90000"/>
              </a:lnSpc>
            </a:pPr>
            <a:r>
              <a:rPr lang="hr-HR" dirty="0"/>
              <a:t>istraživački duh  </a:t>
            </a:r>
          </a:p>
          <a:p>
            <a:pPr>
              <a:lnSpc>
                <a:spcPct val="90000"/>
              </a:lnSpc>
            </a:pPr>
            <a:r>
              <a:rPr lang="hr-HR" dirty="0"/>
              <a:t>zaštita okoliša</a:t>
            </a:r>
          </a:p>
          <a:p>
            <a:pPr>
              <a:lnSpc>
                <a:spcPct val="90000"/>
              </a:lnSpc>
            </a:pPr>
            <a:r>
              <a:rPr lang="hr-HR" dirty="0"/>
              <a:t>održiva proizvodnja i potrošnja</a:t>
            </a:r>
          </a:p>
        </p:txBody>
      </p:sp>
    </p:spTree>
    <p:extLst>
      <p:ext uri="{BB962C8B-B14F-4D97-AF65-F5344CB8AC3E}">
        <p14:creationId xmlns:p14="http://schemas.microsoft.com/office/powerpoint/2010/main" val="403191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326D3-08AB-463F-A67E-6225A1BF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endParaRPr lang="hr-HR" sz="2800">
              <a:solidFill>
                <a:srgbClr val="262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42F27-0CB0-434A-BC4C-46D1B0B43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2500" b="1" dirty="0">
              <a:solidFill>
                <a:srgbClr val="262626"/>
              </a:solidFill>
            </a:endParaRPr>
          </a:p>
          <a:p>
            <a:pPr marL="0" indent="0" algn="ctr">
              <a:buNone/>
            </a:pPr>
            <a:r>
              <a:rPr lang="hr-HR" sz="2500" b="1" dirty="0">
                <a:solidFill>
                  <a:srgbClr val="262626"/>
                </a:solidFill>
              </a:rPr>
              <a:t>MISLI </a:t>
            </a:r>
          </a:p>
          <a:p>
            <a:pPr marL="0" indent="0" algn="ctr">
              <a:buNone/>
            </a:pPr>
            <a:r>
              <a:rPr lang="hr-HR" sz="2500" b="1" dirty="0">
                <a:solidFill>
                  <a:srgbClr val="262626"/>
                </a:solidFill>
              </a:rPr>
              <a:t>GLOBALNO </a:t>
            </a:r>
          </a:p>
          <a:p>
            <a:pPr marL="0" indent="0" algn="ctr">
              <a:buNone/>
            </a:pPr>
            <a:r>
              <a:rPr lang="hr-HR" sz="2500" b="1" dirty="0">
                <a:solidFill>
                  <a:srgbClr val="262626"/>
                </a:solidFill>
              </a:rPr>
              <a:t>DJELUJ</a:t>
            </a:r>
          </a:p>
          <a:p>
            <a:pPr marL="0" indent="0" algn="ctr">
              <a:buNone/>
            </a:pPr>
            <a:r>
              <a:rPr lang="hr-HR" sz="2500" b="1" dirty="0">
                <a:solidFill>
                  <a:srgbClr val="262626"/>
                </a:solidFill>
              </a:rPr>
              <a:t> LOKALNO! 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5C7FE2E-931B-411D-8E80-35274A7159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09" t="18889" r="30937" b="11945"/>
          <a:stretch/>
        </p:blipFill>
        <p:spPr>
          <a:xfrm>
            <a:off x="5831223" y="609602"/>
            <a:ext cx="5307415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0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46AE36D2-67ED-4082-B78C-1BC64C291FD6}"/>
              </a:ext>
            </a:extLst>
          </p:cNvPr>
          <p:cNvSpPr txBox="1"/>
          <p:nvPr/>
        </p:nvSpPr>
        <p:spPr>
          <a:xfrm>
            <a:off x="947393" y="942681"/>
            <a:ext cx="8913044" cy="5837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800"/>
              </a:spcAft>
            </a:pPr>
            <a:r>
              <a:rPr lang="hr-H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(OKVIRAN) PLAN AKTIVNOSTI</a:t>
            </a:r>
            <a:endParaRPr lang="hr-HR" sz="20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br>
              <a:rPr lang="hr-HR" sz="2000" b="0" dirty="0">
                <a:effectLst/>
              </a:rPr>
            </a:br>
            <a:r>
              <a:rPr lang="hr-H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SIJEČANJ</a:t>
            </a:r>
            <a:endParaRPr lang="hr-HR" sz="2000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 kraja mjeseca s učenicima provesti radionicu na temu Održivi razvoj – na početku radionice provesti kviz znanja: </a:t>
            </a:r>
            <a:r>
              <a:rPr lang="hr-HR" sz="20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https://forms.gle/BnmZu7qNvXcxWeGJ7</a:t>
            </a: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Fotografirati/snimati aktivnosti</a:t>
            </a: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endParaRPr lang="hr-HR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r>
              <a:rPr lang="hr-H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VELJAČA/OŽUJAK</a:t>
            </a:r>
            <a:endParaRPr lang="hr-HR" sz="2000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Osmisliti istraživački problem i pitanja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Osmisliti, provesti i analizirati anketu Dogovoreni rok: </a:t>
            </a:r>
            <a:r>
              <a:rPr lang="hr-H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15.3.</a:t>
            </a:r>
            <a:endParaRPr lang="hr-H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Fotografirati/snimati aktivnosti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Mentorski sastanak u Osijeku (1. polovica ožujka – osvrt na ankete i izrada akcijskog plana)</a:t>
            </a:r>
          </a:p>
          <a:p>
            <a:pPr algn="just"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Prezentiranje rezultata ankete i akcijskog plana drugima u školi i zajednici</a:t>
            </a: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br>
              <a:rPr lang="hr-HR" sz="2000" b="0" dirty="0">
                <a:effectLst/>
              </a:rPr>
            </a:br>
            <a:br>
              <a:rPr lang="hr-HR" sz="2000" b="0" dirty="0">
                <a:effectLst/>
              </a:rPr>
            </a:b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57916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D4D342C9-7FC0-4CE1-812C-7FF6F5FB01ED}"/>
              </a:ext>
            </a:extLst>
          </p:cNvPr>
          <p:cNvSpPr txBox="1"/>
          <p:nvPr/>
        </p:nvSpPr>
        <p:spPr>
          <a:xfrm>
            <a:off x="796565" y="510252"/>
            <a:ext cx="10195088" cy="5837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800"/>
              </a:spcAft>
            </a:pPr>
            <a:r>
              <a:rPr lang="hr-H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TRAVANJ</a:t>
            </a:r>
            <a:endParaRPr lang="hr-HR" sz="2000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Provedba aktivnosti u zajednici - dogovoreni rok: </a:t>
            </a:r>
            <a:r>
              <a:rPr lang="hr-H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1.5.</a:t>
            </a: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1250 kn po grupi učenika*</a:t>
            </a:r>
            <a:endParaRPr lang="hr-HR" sz="2000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Fotografirati/snimati aktivnosti</a:t>
            </a:r>
          </a:p>
          <a:p>
            <a:pPr marL="457200" algn="just" rtl="0">
              <a:spcBef>
                <a:spcPts val="0"/>
              </a:spcBef>
              <a:spcAft>
                <a:spcPts val="800"/>
              </a:spcAft>
            </a:pPr>
            <a:br>
              <a:rPr lang="hr-HR" sz="2000" b="0" dirty="0">
                <a:effectLst/>
              </a:rPr>
            </a:b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</a:t>
            </a:r>
            <a:r>
              <a:rPr lang="hr-HR" sz="2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Svaka će grupa učenika osmisliti svoju aktivnost doprinosa održivom razvoju zajednice, a sukladno prepoznatim izazovima i potrebama i mogućnostima učenika, te će nakon izrade akcijskog plana i predstavljanja svoje ideje krenuti u realizaciju. Pri realizaciji svaka će grupa učenika popisati potrebite materijale za realizaciju aktivnosti. Za svaku je grupu učenika predviđena približno ista količina sredstava, a poticat ćemo solidarnost i ekonomično planiranje, te recikliranje ako je moguće.</a:t>
            </a:r>
            <a:endParaRPr lang="hr-HR" sz="20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r>
              <a:rPr lang="hr-H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SVIBANJ</a:t>
            </a:r>
            <a:endParaRPr lang="hr-HR" sz="2000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Mentorski sastanak u Osijeku (planiranje završnog susreta učenika)</a:t>
            </a:r>
          </a:p>
          <a:p>
            <a:pPr algn="just"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Provedba evaluacijske ankete – u kojoj je mjeri naš projekt bio uspješan?</a:t>
            </a: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r>
              <a:rPr lang="hr-H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LIPANJ</a:t>
            </a:r>
            <a:endParaRPr lang="hr-HR" sz="2000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Izrada video materijala na temelju prikupljenih fotografija i videozapisa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Završni susret učenika (prva polovica mjeseca)</a:t>
            </a:r>
          </a:p>
        </p:txBody>
      </p:sp>
    </p:spTree>
    <p:extLst>
      <p:ext uri="{BB962C8B-B14F-4D97-AF65-F5344CB8AC3E}">
        <p14:creationId xmlns:p14="http://schemas.microsoft.com/office/powerpoint/2010/main" val="314211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8D3EAE6-5AC4-4EF7-BA5E-FF047F057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25223CC4-CEF2-43BE-A268-7574A7F57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AD518D9-DA34-42A4-AE7C-2449A29A2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F57E9183-A8C2-4E29-854A-122252F8C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427F9D8B-907D-42F0-8748-A986C12C5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127D324-ED99-4DAD-96B2-75E77B6EE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C458EB8A-C7C5-4211-9687-A5EE0C6DD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5D94D4E-6D90-4017-88B5-20FB90038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55383EC4-D6DD-4C5A-913E-9FBB97309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9779F7A-4308-4A06-9EE1-97A003037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A0F2FC2F-2244-4240-94B0-9D51B33BA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03307054-69F1-41D9-993D-AE5A21F86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BA4A30-8270-4E83-A795-28C38F35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Kakav je danas svijet....?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6E7B777-18B2-4C35-B506-702DC68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likovni rezultat za tehnološki razvoj">
            <a:extLst>
              <a:ext uri="{FF2B5EF4-FFF2-40B4-BE49-F238E27FC236}">
                <a16:creationId xmlns:a16="http://schemas.microsoft.com/office/drawing/2014/main" id="{717528D2-87E7-47CC-B67A-2FA249BD3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r="5380"/>
          <a:stretch/>
        </p:blipFill>
        <p:spPr bwMode="auto">
          <a:xfrm>
            <a:off x="1776502" y="1257341"/>
            <a:ext cx="4243375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E4F6DE2-D8A0-477D-B870-A9009E23DA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257" r="32203" b="-2"/>
          <a:stretch/>
        </p:blipFill>
        <p:spPr>
          <a:xfrm>
            <a:off x="6180744" y="1257341"/>
            <a:ext cx="4227694" cy="2798064"/>
          </a:xfrm>
          <a:prstGeom prst="rect">
            <a:avLst/>
          </a:prstGeom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DF7A100-AC98-48E5-8ADC-222C893FB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5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6F1A1B1-D72D-4219-AE30-3EDB2FD2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1FE7BE-30C9-47E1-AA23-7FC5DE0C9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8256DDC-2B46-4CBD-98CD-4843A1D36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B299BC9-AA13-472C-B2CB-8B1A49F1D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CEA125A-C8E0-43E9-A034-878F58FA9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C268254-A470-41D9-884E-9DE377E94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5029A3-918B-42C9-9074-851F2B81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>
            <a:normAutofit/>
          </a:bodyPr>
          <a:lstStyle/>
          <a:p>
            <a:r>
              <a:rPr lang="hr-HR"/>
              <a:t>Posljedice:</a:t>
            </a:r>
            <a:endParaRPr lang="hr-HR" dirty="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F510FDE-DE95-4B70-9D1C-7214BFCC3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1E1CA141-9694-48FB-8DE1-068E5E6F9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793" y="2556932"/>
            <a:ext cx="5073180" cy="3318936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1. Klimatske promjene i globalno zatopljenje 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2. Zagađenje zraka 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3. Zagađenost i nedostatak vode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4. Stvaranje i (ne)zbrinjavanje otpada 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5. Gubitak bioraznolikosti 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6. Uništavanje šuma 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7. Propadanje tla i zagađena hrana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7385438-F2CC-4306-8F7A-4DD3A87629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88" t="38351" r="6049" b="24782"/>
          <a:stretch/>
        </p:blipFill>
        <p:spPr>
          <a:xfrm>
            <a:off x="5875486" y="829653"/>
            <a:ext cx="5459309" cy="1632186"/>
          </a:xfrm>
          <a:prstGeom prst="rect">
            <a:avLst/>
          </a:prstGeom>
        </p:spPr>
      </p:pic>
      <p:pic>
        <p:nvPicPr>
          <p:cNvPr id="5" name="Picture 10" descr="Slikovni rezultat za krčenje šuma">
            <a:extLst>
              <a:ext uri="{FF2B5EF4-FFF2-40B4-BE49-F238E27FC236}">
                <a16:creationId xmlns:a16="http://schemas.microsoft.com/office/drawing/2014/main" id="{255C801B-8D2D-4854-90E1-9C6CB24A1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6" r="13873" b="-2"/>
          <a:stretch/>
        </p:blipFill>
        <p:spPr bwMode="auto">
          <a:xfrm>
            <a:off x="6018973" y="2839107"/>
            <a:ext cx="2475084" cy="28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5E1F634-E7B8-4A7F-8981-42E24C228B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122" t="19107" r="6753" b="36063"/>
          <a:stretch/>
        </p:blipFill>
        <p:spPr>
          <a:xfrm>
            <a:off x="8569830" y="2974549"/>
            <a:ext cx="2791382" cy="24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84">
            <a:extLst>
              <a:ext uri="{FF2B5EF4-FFF2-40B4-BE49-F238E27FC236}">
                <a16:creationId xmlns:a16="http://schemas.microsoft.com/office/drawing/2014/main" id="{4305EDF0-BB31-4021-8EEB-99D32E8A9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1" name="Group 86">
            <a:extLst>
              <a:ext uri="{FF2B5EF4-FFF2-40B4-BE49-F238E27FC236}">
                <a16:creationId xmlns:a16="http://schemas.microsoft.com/office/drawing/2014/main" id="{F9888A33-6207-4D8B-8679-033A1282D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59C94E62-9745-450B-B1FE-8F08657EB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2F97B5C-8684-4AEC-B6E1-4CD6BE48B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FFBF2FD-766E-49ED-9D6E-555E20955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BD9B0786-EFB5-40A8-BF9E-1CD2BF765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260401-6F34-42DC-910B-DA8745E1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81" y="536272"/>
            <a:ext cx="1042280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 dirty="0"/>
              <a:t>Što ćemo ostaviti u nasljeđe onima koji dolaze poslije nas? Što </a:t>
            </a:r>
            <a:r>
              <a:rPr lang="hr-HR" sz="3700" b="1" dirty="0"/>
              <a:t>ja</a:t>
            </a:r>
            <a:r>
              <a:rPr lang="hr-HR" sz="3700" dirty="0"/>
              <a:t> mogu učiniti?</a:t>
            </a:r>
          </a:p>
        </p:txBody>
      </p:sp>
      <p:cxnSp>
        <p:nvCxnSpPr>
          <p:cNvPr id="3092" name="Straight Connector 92">
            <a:extLst>
              <a:ext uri="{FF2B5EF4-FFF2-40B4-BE49-F238E27FC236}">
                <a16:creationId xmlns:a16="http://schemas.microsoft.com/office/drawing/2014/main" id="{DFAAC466-2B3F-4874-80BD-9F3EA625A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53949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zervirano mjesto sadržaja 2">
            <a:extLst>
              <a:ext uri="{FF2B5EF4-FFF2-40B4-BE49-F238E27FC236}">
                <a16:creationId xmlns:a16="http://schemas.microsoft.com/office/drawing/2014/main" id="{6919DB83-092D-4366-9D63-C059CF9BA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75617" y="1791647"/>
            <a:ext cx="6974990" cy="4457646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1EF6C437-FC98-49CE-B2E4-4FF62531F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6245" y="2972710"/>
            <a:ext cx="1298929" cy="90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B5E7-D4F4-4BE4-87DD-CA7E309C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1657"/>
            <a:ext cx="9601196" cy="1303867"/>
          </a:xfrm>
        </p:spPr>
        <p:txBody>
          <a:bodyPr/>
          <a:lstStyle/>
          <a:p>
            <a:r>
              <a:rPr lang="hr-HR" dirty="0"/>
              <a:t>                ODRŽIVI RAZVOJ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E5817-0A4D-4A38-A885-298A9601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925" y="2741295"/>
            <a:ext cx="10760149" cy="3849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b="1" dirty="0">
                <a:solidFill>
                  <a:srgbClr val="7030A0"/>
                </a:solidFill>
              </a:rPr>
              <a:t>Razvoj koji omogućuje zadovoljavanje potreba sadašnjih generacija bez ugrožavanja potreba budućih generacija.</a:t>
            </a:r>
          </a:p>
        </p:txBody>
      </p:sp>
    </p:spTree>
    <p:extLst>
      <p:ext uri="{BB962C8B-B14F-4D97-AF65-F5344CB8AC3E}">
        <p14:creationId xmlns:p14="http://schemas.microsoft.com/office/powerpoint/2010/main" val="29757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7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4B89B59-9FFB-411E-B444-203E72BD4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30" t="32361" r="25391" b="20833"/>
          <a:stretch/>
        </p:blipFill>
        <p:spPr>
          <a:xfrm>
            <a:off x="2153450" y="666795"/>
            <a:ext cx="7885101" cy="55244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DAA24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718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6A9BC876-571A-45A6-93A3-FB2839CE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484B2EA-E61C-489C-A595-160191247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E987F02-C120-4654-AD1E-98AF4B643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4E470B5-B546-4390-9A0D-408D49895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D061B9CE-C400-4868-9385-01A0BBB98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40C49D50-A49B-4F80-81C4-05BBCF4B5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D2A991-40A3-4921-9678-1C8F1D55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 dirty="0"/>
              <a:t>3 komponente održivog razvoja :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124B3AE-D38B-4A63-B422-F9792E745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710DB-5A4E-4D8C-86D5-9383AE286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1900" b="1"/>
              <a:t>1. Društvo  (socijalna komponenta) </a:t>
            </a:r>
            <a:r>
              <a:rPr lang="hr-HR" sz="1900"/>
              <a:t>- sloboda, sigurnost, stabilnost, zdravlje, razvoj osobnosti, jednakopravnost, solidarnost, održanje kulturne različitosti.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1900" b="1"/>
              <a:t>2. Gospodarstvo (ekonomska komponenta)  </a:t>
            </a:r>
            <a:r>
              <a:rPr lang="hr-HR" sz="1900"/>
              <a:t>- učinkovitija upotreba resursa, nove proizvodne tehnologije, kvaliteta dobara i usluga, strukture vlasti, pravedna podjela materijalnih dobara, mogućnost zaposlenja.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1900" b="1"/>
              <a:t>3. Prirodni okoliš (ekološka komponenta)</a:t>
            </a:r>
            <a:r>
              <a:rPr lang="hr-HR" sz="1900"/>
              <a:t>: očuvanje prirodnih resursa, bioraznolikost, kružni tok tvari, emisije štetnih tvari, održivo iskorištavanje zemljišta, pravodobno i djelotvorno rješavanja problema, estetska vrijednost prirode.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9A4562A-38DC-4122-AFB7-C04DAD1013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694" t="31077" r="18755" b="17734"/>
          <a:stretch/>
        </p:blipFill>
        <p:spPr>
          <a:xfrm>
            <a:off x="7069875" y="104870"/>
            <a:ext cx="5001229" cy="2793438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5DBDBE8-65C0-4008-AAEB-14E39353AC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10" t="31077" r="20783" b="20490"/>
          <a:stretch/>
        </p:blipFill>
        <p:spPr>
          <a:xfrm>
            <a:off x="7466535" y="3302316"/>
            <a:ext cx="4604569" cy="2793437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6954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181A50-C8BE-4392-983D-C06579080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124319F-2B46-41C6-8C5C-DD46496BD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91" t="32917" r="19844" b="19444"/>
          <a:stretch/>
        </p:blipFill>
        <p:spPr>
          <a:xfrm>
            <a:off x="1651172" y="1206501"/>
            <a:ext cx="9258880" cy="524933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4F25D00-A3C6-4EB1-BA7F-49C6D4187563}"/>
              </a:ext>
            </a:extLst>
          </p:cNvPr>
          <p:cNvSpPr txBox="1"/>
          <p:nvPr/>
        </p:nvSpPr>
        <p:spPr>
          <a:xfrm>
            <a:off x="4581525" y="250336"/>
            <a:ext cx="36786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dirty="0"/>
              <a:t>Model Mickey Mouse-a</a:t>
            </a:r>
          </a:p>
        </p:txBody>
      </p:sp>
    </p:spTree>
    <p:extLst>
      <p:ext uri="{BB962C8B-B14F-4D97-AF65-F5344CB8AC3E}">
        <p14:creationId xmlns:p14="http://schemas.microsoft.com/office/powerpoint/2010/main" val="142539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410EB6B-215D-4697-90DC-8A0D490F5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143" y="216815"/>
            <a:ext cx="8191781" cy="623953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5AADC59-C202-4F8E-B058-9E6B5ECD65F7}"/>
              </a:ext>
            </a:extLst>
          </p:cNvPr>
          <p:cNvSpPr txBox="1"/>
          <p:nvPr/>
        </p:nvSpPr>
        <p:spPr>
          <a:xfrm>
            <a:off x="501565" y="216815"/>
            <a:ext cx="1138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2015. Države članice UN-a Prvi globalni sporazum za održivi razvoj i očuvanje planeta: Svaka država bira najvažnije ciljeve koje će ostvariti do 2030.</a:t>
            </a:r>
          </a:p>
        </p:txBody>
      </p:sp>
    </p:spTree>
    <p:extLst>
      <p:ext uri="{BB962C8B-B14F-4D97-AF65-F5344CB8AC3E}">
        <p14:creationId xmlns:p14="http://schemas.microsoft.com/office/powerpoint/2010/main" val="1390547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488</Words>
  <Application>Microsoft Office PowerPoint</Application>
  <PresentationFormat>Widescreen</PresentationFormat>
  <Paragraphs>59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Organski</vt:lpstr>
      <vt:lpstr>ODRŽIVI RAZVOJ</vt:lpstr>
      <vt:lpstr>Kakav je danas svijet....?</vt:lpstr>
      <vt:lpstr>Posljedice:</vt:lpstr>
      <vt:lpstr>Što ćemo ostaviti u nasljeđe onima koji dolaze poslije nas? Što ja mogu učiniti?</vt:lpstr>
      <vt:lpstr>                ODRŽIVI RAZVOJ</vt:lpstr>
      <vt:lpstr>PowerPoint Presentation</vt:lpstr>
      <vt:lpstr>3 komponente održivog razvoja : </vt:lpstr>
      <vt:lpstr>PowerPoint Presentation</vt:lpstr>
      <vt:lpstr>PowerPoint Presentation</vt:lpstr>
      <vt:lpstr>Obrazovanje za održivi razvoj 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ODRŽIVI RAZVOJ</dc:title>
  <dc:creator>microsoft4180</dc:creator>
  <cp:lastModifiedBy>Dunja Kasač</cp:lastModifiedBy>
  <cp:revision>7</cp:revision>
  <dcterms:created xsi:type="dcterms:W3CDTF">2019-11-10T21:48:00Z</dcterms:created>
  <dcterms:modified xsi:type="dcterms:W3CDTF">2022-03-09T21:24:52Z</dcterms:modified>
</cp:coreProperties>
</file>