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58" r:id="rId11"/>
    <p:sldId id="259" r:id="rId12"/>
    <p:sldId id="264" r:id="rId13"/>
    <p:sldId id="268" r:id="rId14"/>
    <p:sldId id="274" r:id="rId15"/>
    <p:sldId id="275" r:id="rId16"/>
    <p:sldId id="276" r:id="rId17"/>
    <p:sldId id="277" r:id="rId18"/>
    <p:sldId id="278" r:id="rId19"/>
    <p:sldId id="269" r:id="rId20"/>
    <p:sldId id="270" r:id="rId21"/>
    <p:sldId id="280" r:id="rId22"/>
    <p:sldId id="279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B5234-FC3C-4073-B434-D7B7F07A9B2F}" v="5" dt="2025-11-10T09:23:13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45BE3D-55DB-0A56-25D4-A69FBA2C8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2622F9-FD13-0A91-C667-49678260C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A1B354-6304-E4A8-EC41-F64C5165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35B2D62-96A7-FB8F-55BC-4680F566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8CDEF89-6881-72DB-240F-07E3AD6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241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AF0B02-E36A-433F-07E0-E0269D37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F4F7B77-AAA4-80D9-D39F-DFBA86E45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C78DA4B-FE53-BC4F-686B-4DCCBFF9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B87E82-6FBD-E12F-8871-462589C1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616DFE-86C9-D964-BBE0-2A1DD129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855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08432C2-E07B-805B-E09F-7B5B46290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1275EC2-9400-FB18-7068-355C0EE93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6CA503-7C21-BFA8-AAFB-129E4A16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09A0C4-C8D9-EE5C-4982-2E101D80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B4A056-C5BA-10B3-0636-C67DDA06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7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935BF3-DABC-36F1-A471-A2131B9D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885571-F5F2-103A-508C-01C142D2F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336F17-C70A-BBAA-AB7A-5E44946F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B539D4-E0C0-20AB-BDDF-C3B88F44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AB45C5-C180-AB48-3F3F-DB5DD6CE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071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D38FE1-CF1D-DB04-E503-A5099977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6ED610F-92E0-A39E-0E2C-B0A85ABAC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7888DDA-D511-3F65-237F-1E33DA8C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4FD17A-51AE-CBDF-52D9-C9520DE6E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5CB986-7331-CED7-E480-57EDDBFCD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068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CD10BD-14CD-602A-F0D0-F9C8BD64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05B56D-2D07-8EB1-3D71-FDC2E98CE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332FB4A-AB6C-94CD-720B-95A5592A5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D77DF7C-87B5-B9E0-8ABA-5FDE94C8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A445964-656C-0B9D-C9E7-7E131D52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350310D-8770-0E06-09D0-880C8146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215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3D13DA-5CE3-5CF1-96F7-950050DA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96C7AB9-09B4-3796-C836-6E3FDE15B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69D19D3-9394-0940-5D74-E6F53E351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D1AC8C9-3B3C-F2F3-C686-D5791EA3D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1E6B348-3CD8-E529-A85B-05FA8A680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D3A523F-DD1E-141F-3E93-9FBE4AD4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0B8D8E8-6D2B-81A5-BC58-197602E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7D4BF55-138A-FAF2-6311-FBF6C355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387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0F4F63-D49E-3769-C2C6-971E318B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5E95B10-7D04-36B7-FDE7-CAC03D62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9048FCE-4586-6000-21E6-13D9B2C4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E023032-8DFB-750D-F523-E0186F99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830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2C0A2E0-1C6F-8EF5-B8E4-F79EDFFD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F806CDE-5DDB-B2B7-E8FA-D5FD1ACC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D0B6139-B6B7-6AC7-74B2-EA7F23E1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814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B6B851-41F4-96F1-55EF-72FF9395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69D31D-C7E0-0BB4-AF86-FB24A82D5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6B73FC4-9F50-D3AF-1D87-5870B458C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6EC5E89-1A40-80CE-72B6-C780AC18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D2AA4BD-3CDA-41C5-E9D0-ACC11200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526CA58-08F5-CE3C-F733-88BAF97F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43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94F61D-0972-7B7C-7C13-3F8D43E2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09C6CCF-4AD4-0787-3DB1-F5D4001B2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6873281-AA82-ACD5-5C37-7D33425B9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4408B89-42F3-5106-4918-DB174CE9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F1D560-67E3-682C-1DB5-C0699DFA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B17C8B0-1942-B9D4-04DF-0B193A00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585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9E27B42-CB66-C294-E98E-2B82A860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8F9A3F4-67EB-6B0B-0824-1ADEBF32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E90BDF5-B3ED-3A05-D21C-1F7C5CBD2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2EC9E0-6EAB-40BA-AFD4-B7844005EB31}" type="datetimeFigureOut">
              <a:rPr lang="hr-HR" smtClean="0"/>
              <a:t>14.11.2025.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8156619-F0D1-C73D-0F0A-F3DBFAE14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C014261-47EA-E366-4336-78AE5A19A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4BD1A2-6330-43B8-8DA1-342F510BB6C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05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BB5DE8-6152-BE30-F4AB-B587983EB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600200"/>
            <a:ext cx="8201552" cy="2295748"/>
          </a:xfrm>
        </p:spPr>
        <p:txBody>
          <a:bodyPr anchor="b">
            <a:normAutofit/>
          </a:bodyPr>
          <a:lstStyle/>
          <a:p>
            <a:r>
              <a:rPr lang="hr-HR" sz="4400" dirty="0"/>
              <a:t>MENTALNO ZDRAVLJE JE VAŽNO</a:t>
            </a:r>
            <a:br>
              <a:rPr lang="hr-HR" sz="4400" dirty="0"/>
            </a:br>
            <a:endParaRPr lang="hr-HR" sz="44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1FAE8A-C9C7-4089-672E-F1062E320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4067661"/>
            <a:ext cx="8201552" cy="1118764"/>
          </a:xfrm>
        </p:spPr>
        <p:txBody>
          <a:bodyPr anchor="t">
            <a:normAutofit lnSpcReduction="10000"/>
          </a:bodyPr>
          <a:lstStyle/>
          <a:p>
            <a:endParaRPr lang="hr-HR" sz="2000" dirty="0">
              <a:solidFill>
                <a:schemeClr val="tx1">
                  <a:alpha val="70000"/>
                </a:schemeClr>
              </a:solidFill>
            </a:endParaRPr>
          </a:p>
          <a:p>
            <a:r>
              <a:rPr lang="hr-HR" sz="2000" b="1" dirty="0">
                <a:solidFill>
                  <a:schemeClr val="tx1">
                    <a:alpha val="70000"/>
                  </a:schemeClr>
                </a:solidFill>
              </a:rPr>
              <a:t>Osnovna škola „Tin Ujević”, Osijek</a:t>
            </a:r>
          </a:p>
          <a:p>
            <a:r>
              <a:rPr lang="hr-HR" sz="2000" b="1" dirty="0"/>
              <a:t>školska godine 2025./2026.</a:t>
            </a:r>
            <a:endParaRPr lang="hr-HR" sz="2000" b="1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C:\Users\KNJINI~1\AppData\Local\Temp\{3F7BDF0F-57EE-4C00-87F9-6818C3D6B435}.tmp">
            <a:extLst>
              <a:ext uri="{FF2B5EF4-FFF2-40B4-BE49-F238E27FC236}">
                <a16:creationId xmlns:a16="http://schemas.microsoft.com/office/drawing/2014/main" id="{3C6926EE-D13F-0602-C26A-0CF265F63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6F611FC2-7B98-A54F-941C-C071E29F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ŠKOLSKA KNJIŽNICA – učenici 2.b</a:t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2F88815-A88D-E046-9F3B-86947089C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hr-HR" sz="2000" dirty="0"/>
          </a:p>
          <a:p>
            <a:r>
              <a:rPr lang="hr-HR" sz="2000" dirty="0"/>
              <a:t>U školskoj su knjižnici 10. listopada učenici 2.b razreda i njihova razrednica Snježana </a:t>
            </a:r>
            <a:r>
              <a:rPr lang="hr-HR" sz="2000" dirty="0" err="1"/>
              <a:t>Udarević</a:t>
            </a:r>
            <a:r>
              <a:rPr lang="hr-HR" sz="2000" dirty="0"/>
              <a:t>, suradnjom sa školskom knjižničarkom Slađanom Rem, obilježili Svjetski dan mentalnog zdravlja.</a:t>
            </a:r>
            <a:br>
              <a:rPr lang="hr-HR" sz="2000" dirty="0"/>
            </a:b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02850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1BEB37F-A1D0-8B7D-914C-2FB336EB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ŠKOLSKA KNJIŽNICA –</a:t>
            </a:r>
            <a:br>
              <a:rPr lang="hr-HR" sz="4000" dirty="0"/>
            </a:br>
            <a:r>
              <a:rPr lang="hr-HR" sz="4000" dirty="0"/>
              <a:t> učenici 2.b</a:t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E6A4BA-EEB0-4E82-02DF-B7C4A5242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hr-HR" sz="2000" dirty="0"/>
              <a:t>Nakon čitanja pjesme Mladena </a:t>
            </a:r>
            <a:r>
              <a:rPr lang="hr-HR" sz="2000" dirty="0" err="1"/>
              <a:t>Bjažića</a:t>
            </a:r>
            <a:r>
              <a:rPr lang="hr-HR" sz="2000" dirty="0"/>
              <a:t> </a:t>
            </a:r>
            <a:r>
              <a:rPr lang="hr-HR" sz="2000" i="1" dirty="0"/>
              <a:t>Tata nema vremena </a:t>
            </a:r>
            <a:r>
              <a:rPr lang="hr-HR" sz="2000" dirty="0"/>
              <a:t>i razgovora koji je potaknuo i proširio učeničko znanje o mentalnom zdravlju djece i mladih, učenici su napisali pisma zahvale i podrške roditeljima u kojima su naveli i nekoliko savjeta za lakše svladavanje svakodnevnih obveza.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4" name="Slika 3" descr="C:\Users\KNJINI~1\AppData\Local\Temp\{984FF532-8474-493D-8BA6-4D6F3446CD72}.tmp">
            <a:extLst>
              <a:ext uri="{FF2B5EF4-FFF2-40B4-BE49-F238E27FC236}">
                <a16:creationId xmlns:a16="http://schemas.microsoft.com/office/drawing/2014/main" id="{86A20E79-83DD-A4A3-E777-3007B4A20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r="1602"/>
          <a:stretch>
            <a:fillRect/>
          </a:stretch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66378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7FD2EE9C-40FF-D11B-2954-FAD9F341D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01843"/>
            <a:ext cx="10477109" cy="1003532"/>
          </a:xfrm>
        </p:spPr>
        <p:txBody>
          <a:bodyPr anchor="ctr">
            <a:normAutofit/>
          </a:bodyPr>
          <a:lstStyle/>
          <a:p>
            <a:r>
              <a:rPr lang="hr-HR" sz="3200">
                <a:solidFill>
                  <a:srgbClr val="FFFFFF"/>
                </a:solidFill>
              </a:rPr>
              <a:t>UČENICI 4.A I UČITELJICA ANTONIJA DAKIĆ</a:t>
            </a:r>
            <a:br>
              <a:rPr lang="hr-HR" sz="3200">
                <a:solidFill>
                  <a:srgbClr val="FFFFFF"/>
                </a:solidFill>
              </a:rPr>
            </a:br>
            <a:endParaRPr lang="hr-HR" sz="320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7DF36D-FA51-5D2A-0E3F-4C224A835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754" y="2308124"/>
            <a:ext cx="7720781" cy="3673576"/>
          </a:xfrm>
        </p:spPr>
        <p:txBody>
          <a:bodyPr>
            <a:normAutofit/>
          </a:bodyPr>
          <a:lstStyle/>
          <a:p>
            <a:r>
              <a:rPr lang="hr-HR" sz="2000" dirty="0"/>
              <a:t>Povodom obilježavanja Dana mentalnog zdravlja učenici 4.a razgovarali su o osjećajima. </a:t>
            </a:r>
          </a:p>
          <a:p>
            <a:r>
              <a:rPr lang="hr-HR" sz="2000" dirty="0"/>
              <a:t>Čitali su slikovnicu preko koje su pokušali spoznati vlastite i tuđe emocije. Na slikama su ih prepoznali, imenovali te odglumili.</a:t>
            </a:r>
          </a:p>
          <a:p>
            <a:r>
              <a:rPr lang="hr-HR" sz="2000" dirty="0"/>
              <a:t>Zaključili su da su svi osjećaji normalni i svi osjećaji su za sve. </a:t>
            </a:r>
          </a:p>
          <a:p>
            <a:r>
              <a:rPr lang="hr-HR" sz="2000" dirty="0"/>
              <a:t>Razgovarali su o tuzi i depresiji, koja je razlika te kako ih prepoznati. </a:t>
            </a:r>
          </a:p>
          <a:p>
            <a:r>
              <a:rPr lang="hr-HR" sz="2000" dirty="0"/>
              <a:t>Zajedno su osmislili pravila podrške „Kako pomoći prijatelju koji je često tužan“  te su za kraj svoje misli i osjećaje prikazali crtežima i porukama u Oblaku misli. 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94596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0">
            <a:extLst>
              <a:ext uri="{FF2B5EF4-FFF2-40B4-BE49-F238E27FC236}">
                <a16:creationId xmlns:a16="http://schemas.microsoft.com/office/drawing/2014/main" id="{710FEF04-9FA2-4DD8-EC29-60D92C72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844" y="-4329"/>
            <a:ext cx="7020159" cy="6869586"/>
            <a:chOff x="5171844" y="-11586"/>
            <a:chExt cx="7020159" cy="68695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4A5D8B-34EC-D352-BE87-4809E4CE4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11AD96-CCBD-9812-0D19-0E7C7A79E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89D92-20DD-C8E9-DF7A-988B09642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F78F10-63E0-611E-AC78-66E24EA30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56027DB-5BBB-9304-5740-72D2281B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028" y="1536179"/>
            <a:ext cx="4987793" cy="213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UČENICI 4.A I UČITELJICA ANTONIJA DAKIĆ</a:t>
            </a:r>
          </a:p>
        </p:txBody>
      </p:sp>
      <p:pic>
        <p:nvPicPr>
          <p:cNvPr id="6" name="Rezervirano mjesto sadržaja 5" descr="Slika na kojoj se prikazuje odijevanje, Ljudsko lice, kolaž, tekst&#10;&#10;Sadržaj generiran uz AI možda nije točan.">
            <a:extLst>
              <a:ext uri="{FF2B5EF4-FFF2-40B4-BE49-F238E27FC236}">
                <a16:creationId xmlns:a16="http://schemas.microsoft.com/office/drawing/2014/main" id="{025078BB-A797-57E4-71A9-7692AEC4E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r="-1" b="-1"/>
          <a:stretch>
            <a:fillRect/>
          </a:stretch>
        </p:blipFill>
        <p:spPr bwMode="auto">
          <a:xfrm>
            <a:off x="20" y="-7622"/>
            <a:ext cx="5171828" cy="68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7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1ADDA41-8B04-120E-A604-5D45A16D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hr-HR" sz="4100" dirty="0"/>
              <a:t>UČENICI 4.B I UČITELJICA LJERKA VUGERNIČEK SURLA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D38134-AFCC-AC53-4ADF-7CE7CBD05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hr-HR" sz="1900" b="1" dirty="0"/>
              <a:t>UČITELJICA JE ODRŽALA RADIONICU: Moje misli su poput oblaka</a:t>
            </a:r>
            <a:endParaRPr lang="hr-HR" sz="1900" dirty="0"/>
          </a:p>
          <a:p>
            <a:pPr marL="0" indent="0">
              <a:buNone/>
            </a:pPr>
            <a:r>
              <a:rPr lang="hr-HR" sz="1900" b="1" dirty="0"/>
              <a:t>Cilj radionice:</a:t>
            </a:r>
            <a:endParaRPr lang="hr-HR" sz="1900" dirty="0"/>
          </a:p>
          <a:p>
            <a:pPr lvl="0"/>
            <a:r>
              <a:rPr lang="hr-HR" sz="1900" dirty="0"/>
              <a:t>Razviti sposobnost prepoznavanja i imenovanja emocija.</a:t>
            </a:r>
          </a:p>
          <a:p>
            <a:pPr lvl="0"/>
            <a:r>
              <a:rPr lang="hr-HR" sz="1900" dirty="0"/>
              <a:t>Naučiti djecu kako mislima i osjećajima mogu pristupiti na smiren način.</a:t>
            </a:r>
          </a:p>
          <a:p>
            <a:pPr lvl="0"/>
            <a:r>
              <a:rPr lang="hr-HR" sz="1900" dirty="0"/>
              <a:t>Promicati opuštanje, samoregulaciju i emocionalnu pismenost.</a:t>
            </a:r>
          </a:p>
          <a:p>
            <a:pPr marL="0" indent="0">
              <a:buNone/>
            </a:pPr>
            <a:endParaRPr lang="hr-HR" sz="19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DCDB01-728F-B05F-7C20-F56390468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25123" y="2484255"/>
            <a:ext cx="5123095" cy="3714244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AA2A4B-5C9C-BF40-D017-321F6506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hr-HR" sz="3200" dirty="0"/>
              <a:t>UČENICI 4.B I UČITELJICA LJERKA VUGERNIČEK SURLA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Slika 6">
            <a:extLst>
              <a:ext uri="{FF2B5EF4-FFF2-40B4-BE49-F238E27FC236}">
                <a16:creationId xmlns:a16="http://schemas.microsoft.com/office/drawing/2014/main" id="{6B7CE0C3-C5D2-E563-0E5B-7BDE3187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/>
          <a:stretch>
            <a:fillRect/>
          </a:stretch>
        </p:blipFill>
        <p:spPr bwMode="auto">
          <a:xfrm>
            <a:off x="838200" y="364143"/>
            <a:ext cx="5136795" cy="34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821FB59-23DB-F01A-C5D4-3BCFFF0C8830}"/>
              </a:ext>
            </a:extLst>
          </p:cNvPr>
          <p:cNvPicPr/>
          <p:nvPr/>
        </p:nvPicPr>
        <p:blipFill>
          <a:blip r:embed="rId3"/>
          <a:srcRect t="4023"/>
          <a:stretch>
            <a:fillRect/>
          </a:stretch>
        </p:blipFill>
        <p:spPr>
          <a:xfrm>
            <a:off x="6297264" y="364142"/>
            <a:ext cx="5136795" cy="3426462"/>
          </a:xfrm>
          <a:prstGeom prst="rect">
            <a:avLst/>
          </a:prstGeom>
          <a:noFill/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32BCFA-19AD-7375-BC2F-66621707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hr-HR" sz="2400" dirty="0"/>
              <a:t>Učenici su po skupinama razgovarali o svojim emocijama (osjećajima). Prvo su na oblak lijepili svoje negativne emocije, a zatim nakon razgovora probali su te svoje negativne emocije preoblikovati u pozitivne emocije.</a:t>
            </a:r>
          </a:p>
          <a:p>
            <a:endParaRPr lang="hr-HR" sz="1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9D44A71-D672-A505-C4FD-D64341521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3159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CA65B3-8816-289E-CF2F-C3CC5EF5A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" y="38592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17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5AD098-64AF-1476-D55B-F3FF5F0E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hr-HR" sz="4100"/>
              <a:t>UČENICI 7. RAZREDA I ŠKOLSKA PSIHOLOGINJA  ŽELJKA KNEŽEVIĆ-ŠUBIĆ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789133-99E4-AFAF-459C-38D7CCCD6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hr-HR" sz="2000" dirty="0"/>
              <a:t>zajedno su odradili radionicu: Što je mentalno zdravlje?</a:t>
            </a:r>
          </a:p>
          <a:p>
            <a:r>
              <a:rPr lang="hr-HR" sz="2000" dirty="0"/>
              <a:t>posebnu važnost su posveti ulozi neugodnih emocija u očuvanju mentalnog zdravlja i važnosti podrške okoline pri nošenju s izazovima mentalnog zdravlja</a:t>
            </a:r>
          </a:p>
          <a:p>
            <a:endParaRPr lang="hr-HR" sz="20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1263813-D183-4770-1964-11F6F33B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43" r="2" b="2"/>
          <a:stretch>
            <a:fillRect/>
          </a:stretch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1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C12BD19-460B-5308-E51B-A5AEB5D2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UČENICI 7.A I ŠKOLSKA PSIHOLOGINJA  ŽELJKA KNEŽEVIĆ-ŠUBIĆ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0-02-05-766f041eaf5a0db0ff7a5918a85b20ab6003c453972308ab96e82a07d14dcf96_1640212d348fbd9d">
            <a:hlinkClick r:id="" action="ppaction://media"/>
            <a:extLst>
              <a:ext uri="{FF2B5EF4-FFF2-40B4-BE49-F238E27FC236}">
                <a16:creationId xmlns:a16="http://schemas.microsoft.com/office/drawing/2014/main" id="{449B1A37-5D6D-99E3-F54A-853683BE7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3121" y="2642616"/>
            <a:ext cx="2028253" cy="3605784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44FDD6D-80F6-5306-23D9-78AE9179C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57848" y="2642616"/>
            <a:ext cx="480771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1C97E9E-AE62-D82A-2177-CA7274E3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/>
              <a:t>UČENICI 7.B I ŠKOLSKA PSIHOLOGINJA  ŽELJKA KNEŽEVIĆ-ŠUBIĆ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B8CBFD-88FA-B331-2C93-B9885C5B7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6" name="7.b Poruke podrške">
            <a:hlinkClick r:id="" action="ppaction://media"/>
            <a:extLst>
              <a:ext uri="{FF2B5EF4-FFF2-40B4-BE49-F238E27FC236}">
                <a16:creationId xmlns:a16="http://schemas.microsoft.com/office/drawing/2014/main" id="{14AFF5CA-F24A-EDF5-766E-E5F62C606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4496" y="2866454"/>
            <a:ext cx="5614416" cy="31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C67B27-6C49-3B39-F667-43AB913C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UČENICI 8.A I RAZREDNICA JASMINKA VRBAN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DEE302DD-7CF9-78E6-F034-7CA9C0903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25019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314DEA8E-35EC-18FE-8A2F-64CEE7A30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Dan mentalnog zdravlja 8.a je obilježio pisanjem pozitivnih i poticajnih poruka na Satu razrednika koje su potom međusobno razmijenili. </a:t>
            </a:r>
          </a:p>
        </p:txBody>
      </p:sp>
    </p:spTree>
    <p:extLst>
      <p:ext uri="{BB962C8B-B14F-4D97-AF65-F5344CB8AC3E}">
        <p14:creationId xmlns:p14="http://schemas.microsoft.com/office/powerpoint/2010/main" val="378170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1234639-3A35-147F-7C26-995B205B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485" y="1600200"/>
            <a:ext cx="8201552" cy="3354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10.10.2025. SVJETSKI DAN MENTALNOG ZDRAVLJA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MI SMO GA OBILJEŽILI KROZ NEKOLIKO DANA I RAZLIČITIM AKTIVNOSTIMA</a:t>
            </a:r>
            <a:br>
              <a:rPr lang="hr-HR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hr-HR" sz="3000" dirty="0"/>
            </a:br>
            <a:r>
              <a:rPr lang="hr-HR" sz="2200" dirty="0"/>
              <a:t>Mentalno zdravlje je tvoj svakodnevni zadatak, tvoja najveća snaga.</a:t>
            </a:r>
            <a:endParaRPr lang="en-US" sz="2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962C487-F7CA-2E6C-196D-8EE70658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UČENICI 8.A I RAZREDNICA JASMINKA VRBAN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D0285E4-ABE2-8B84-DC5C-AF5364488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01752" y="798957"/>
            <a:ext cx="3758184" cy="2818638"/>
          </a:xfrm>
          <a:prstGeom prst="rect">
            <a:avLst/>
          </a:prstGeom>
          <a:noFill/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17994BDF-ABCA-D5B3-526F-4EFAD7147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224528" y="798957"/>
            <a:ext cx="3758184" cy="2818638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569D792-BA8F-1037-0F38-7698ED78B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8147304" y="798957"/>
            <a:ext cx="3758184" cy="2818638"/>
          </a:xfrm>
          <a:prstGeom prst="rect">
            <a:avLst/>
          </a:prstGeom>
          <a:noFill/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67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C67B27-6C49-3B39-F667-43AB913C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176" y="652463"/>
            <a:ext cx="3290887" cy="2452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/>
              <a:t>UČENICI 8.</a:t>
            </a:r>
            <a:r>
              <a:rPr lang="hr-HR" sz="3600" dirty="0"/>
              <a:t>B</a:t>
            </a:r>
            <a:r>
              <a:rPr lang="en-US" sz="3600" dirty="0"/>
              <a:t> I </a:t>
            </a:r>
            <a:r>
              <a:rPr lang="hr-HR" sz="3600" dirty="0"/>
              <a:t>UČITELJICA INFORMATIKE MAGDALENA PIŠĆAK</a:t>
            </a:r>
            <a:endParaRPr lang="en-US" sz="3600" dirty="0"/>
          </a:p>
        </p:txBody>
      </p:sp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314DEA8E-35EC-18FE-8A2F-64CEE7A30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521" y="3973779"/>
            <a:ext cx="1131049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Dan </a:t>
            </a:r>
            <a:r>
              <a:rPr lang="en-US" sz="1800" dirty="0" err="1"/>
              <a:t>mentalnog</a:t>
            </a:r>
            <a:r>
              <a:rPr lang="en-US" sz="1800" dirty="0"/>
              <a:t> </a:t>
            </a:r>
            <a:r>
              <a:rPr lang="en-US" sz="1800" dirty="0" err="1"/>
              <a:t>zdravlja</a:t>
            </a:r>
            <a:r>
              <a:rPr lang="en-US" sz="1800" dirty="0"/>
              <a:t> 8.</a:t>
            </a:r>
            <a:r>
              <a:rPr lang="hr-HR" sz="1800" dirty="0"/>
              <a:t>b</a:t>
            </a:r>
            <a:r>
              <a:rPr lang="en-US" sz="1800" dirty="0"/>
              <a:t> je </a:t>
            </a:r>
            <a:r>
              <a:rPr lang="hr-HR" sz="1800" dirty="0"/>
              <a:t>na satu informatike obilježio na kreativan i pomalo neobičan način – učenici su crtali logičke sklopove dobrog dana. Razmišljali smo o tome što sve doprinosi našem osjećaju zadovoljstva i ravnoteže: od kvalitetnog sna, preko doručka pa sve do druženja i malih trenutaka opuštanja.Na ovaj su način učenici povezali brigu o sebi s kreativnošću i logikom – jer dobar dan nije slučajnost, već rezultat malih, zdravih navika. </a:t>
            </a:r>
            <a:endParaRPr lang="en-US" sz="1800" dirty="0"/>
          </a:p>
        </p:txBody>
      </p:sp>
      <p:pic>
        <p:nvPicPr>
          <p:cNvPr id="12" name="Picture 11" descr="A person sitting at a desk in front of a projector screen&#10;&#10;AI-generated content may be incorrect.">
            <a:extLst>
              <a:ext uri="{FF2B5EF4-FFF2-40B4-BE49-F238E27FC236}">
                <a16:creationId xmlns:a16="http://schemas.microsoft.com/office/drawing/2014/main" id="{AB6EF880-4BBD-C821-4A2D-FA517FB0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3" y="141150"/>
            <a:ext cx="50038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62C487-F7CA-2E6C-196D-8EE70658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80" y="4768652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/>
              <a:t>UČENICI 8.</a:t>
            </a:r>
            <a:r>
              <a:rPr lang="hr-HR" sz="4400" dirty="0"/>
              <a:t>B</a:t>
            </a:r>
            <a:r>
              <a:rPr lang="en-US" sz="4400" dirty="0"/>
              <a:t> I </a:t>
            </a:r>
            <a:r>
              <a:rPr lang="hr-HR" sz="4400" dirty="0"/>
              <a:t>UČITELJICA INFORMATIKE MAGDALENA PIŠĆAK</a:t>
            </a:r>
            <a:endParaRPr lang="en-US" sz="4100" b="1" dirty="0"/>
          </a:p>
        </p:txBody>
      </p:sp>
      <p:pic>
        <p:nvPicPr>
          <p:cNvPr id="8" name="Content Placeholder 6" descr="A person sitting at a desk with computers&#10;&#10;AI-generated content may be incorrect.">
            <a:extLst>
              <a:ext uri="{FF2B5EF4-FFF2-40B4-BE49-F238E27FC236}">
                <a16:creationId xmlns:a16="http://schemas.microsoft.com/office/drawing/2014/main" id="{AFCE6D97-74CC-A35F-557B-1941C065A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72" y="-1"/>
            <a:ext cx="3180189" cy="4240253"/>
          </a:xfrm>
          <a:prstGeom prst="rect">
            <a:avLst/>
          </a:prstGeom>
        </p:spPr>
      </p:pic>
      <p:pic>
        <p:nvPicPr>
          <p:cNvPr id="9" name="Picture 8" descr="A person using a computer&#10;&#10;AI-generated content may be incorrect.">
            <a:extLst>
              <a:ext uri="{FF2B5EF4-FFF2-40B4-BE49-F238E27FC236}">
                <a16:creationId xmlns:a16="http://schemas.microsoft.com/office/drawing/2014/main" id="{4B594049-577E-D465-5DCF-3EF546CF8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35" y="0"/>
            <a:ext cx="3180189" cy="4240252"/>
          </a:xfrm>
          <a:prstGeom prst="rect">
            <a:avLst/>
          </a:prstGeom>
        </p:spPr>
      </p:pic>
      <p:pic>
        <p:nvPicPr>
          <p:cNvPr id="14" name="Picture 13" descr="A person sitting at a desk with several computers&#10;&#10;AI-generated content may be incorrect.">
            <a:extLst>
              <a:ext uri="{FF2B5EF4-FFF2-40B4-BE49-F238E27FC236}">
                <a16:creationId xmlns:a16="http://schemas.microsoft.com/office/drawing/2014/main" id="{ADE70FAA-2B6F-46BC-8E8B-593F7FEDA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6" y="-1"/>
            <a:ext cx="3180190" cy="42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5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A44608-DC4E-9D43-550C-26FD5B51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39"/>
            <a:ext cx="6692827" cy="53405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UČENICI 8.C I UČITELJICA IVANA VRBAN</a:t>
            </a:r>
            <a:br>
              <a:rPr lang="hr-H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hr-H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hr-HR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Što je depresija?</a:t>
            </a:r>
            <a:br>
              <a:rPr lang="hr-HR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epresija">
            <a:hlinkClick r:id="" action="ppaction://media"/>
            <a:extLst>
              <a:ext uri="{FF2B5EF4-FFF2-40B4-BE49-F238E27FC236}">
                <a16:creationId xmlns:a16="http://schemas.microsoft.com/office/drawing/2014/main" id="{8519C9E0-6896-1031-EA40-C1394B3888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2947" y="320040"/>
            <a:ext cx="3364562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F842413-7725-E789-1456-FDCEFCEF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56554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UČENICI 8.C I UČITELJICA IVANA VRBAN</a:t>
            </a:r>
            <a:br>
              <a:rPr lang="hr-HR" sz="6600" dirty="0"/>
            </a:br>
            <a:br>
              <a:rPr lang="hr-HR" sz="6600" dirty="0"/>
            </a:br>
            <a:r>
              <a:rPr lang="hr-HR" sz="2700" dirty="0"/>
              <a:t>Važnost podrške u nošenju s poteškoćama mentalnog zdravlja</a:t>
            </a:r>
            <a:br>
              <a:rPr lang="hr-HR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ažnost pružanja podrške u nošenju s problemima mentalnog zdravlja" descr="Slika na kojoj se prikazuje odijevanje, osoba, prozor, hlače&#10;&#10;Sadržaj generiran uz AI možda nije točan.">
            <a:hlinkClick r:id="" action="ppaction://media"/>
            <a:extLst>
              <a:ext uri="{FF2B5EF4-FFF2-40B4-BE49-F238E27FC236}">
                <a16:creationId xmlns:a16="http://schemas.microsoft.com/office/drawing/2014/main" id="{B2C601BD-C59F-4447-5844-2DD7284A39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5470" y="320040"/>
            <a:ext cx="3379516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A80E78-5A32-866E-C716-1CAB73E9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hr-HR" sz="4800"/>
              <a:t>Za kraj …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ako govorite kada govorite o mentalnome zdravlju? | Hrvatski zavod za  javno zdravstvo">
            <a:extLst>
              <a:ext uri="{FF2B5EF4-FFF2-40B4-BE49-F238E27FC236}">
                <a16:creationId xmlns:a16="http://schemas.microsoft.com/office/drawing/2014/main" id="{15EFB7B1-8A61-411B-05CC-38A19C76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95" y="3134254"/>
            <a:ext cx="5150277" cy="24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25ABEA-72F5-4D5B-1AD4-069D0D861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hr-HR" sz="2000" dirty="0"/>
              <a:t>Briga o mentalnom zdravlju nije samo dan u kalendaru – to je način na koji volimo i poštujemo sebe, svakoga dana.</a:t>
            </a:r>
          </a:p>
          <a:p>
            <a:r>
              <a:rPr lang="hr-HR" sz="2000" dirty="0"/>
              <a:t>Zastani. Udahni. Razmisli o sebi. Mentalno zdravlje njegujemo svakog dana - kroz male navike, iskrene razgovore i brigu koja mijenja svijet oko nas.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2B4B261-A15D-906B-8F85-218A68C1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/>
          </a:bodyPr>
          <a:lstStyle/>
          <a:p>
            <a:r>
              <a:rPr lang="hr-HR" sz="4000" dirty="0"/>
              <a:t>PRODUŽENI BORAVAK</a:t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91C01F-AA60-3463-B003-7C5E10258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>
            <a:normAutofit/>
          </a:bodyPr>
          <a:lstStyle/>
          <a:p>
            <a:r>
              <a:rPr lang="hr-HR" sz="2000" dirty="0"/>
              <a:t>I u produženom boravku  su s učiteljicom Marinom Mirković obilježili Svjetski dan mentalnog zdravlja. Odradili su radionicu i poigrali se. </a:t>
            </a:r>
          </a:p>
          <a:p>
            <a:r>
              <a:rPr lang="hr-HR" sz="2000" dirty="0"/>
              <a:t>Za početak su u krugu razgovarali o pozitivnim osobinama i odradili aktivnost s klupkom vune. Jedan učenik uhvati jedan kraj vune i prvi baci drugom učeniku, kaže o njemu jednu dobru/pozitivnu osobinu i tako idu dalje dok svi učenici ne dođu na red i dok se ne izradi mreža pozitivnih osobina. </a:t>
            </a:r>
          </a:p>
          <a:p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54A0D76-67C7-48CC-265A-700CADAD9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8" b="-1"/>
          <a:stretch>
            <a:fillRect/>
          </a:stretch>
        </p:blipFill>
        <p:spPr bwMode="auto">
          <a:xfrm rot="5400000">
            <a:off x="6944334" y="1158450"/>
            <a:ext cx="6418631" cy="407670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8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A9FC2C-2E75-6994-70AD-D81CDC1C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hr-HR" sz="3200"/>
              <a:t>PRODUŽENI BORAVAK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3130BC-B5EB-B665-6CD0-380D10A3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r>
              <a:rPr lang="hr-HR" sz="2000" dirty="0"/>
              <a:t>Druga je aktivnost bila na papir napisati ime osobe koju smatraju uzorom. </a:t>
            </a:r>
          </a:p>
          <a:p>
            <a:r>
              <a:rPr lang="hr-HR" sz="2000" dirty="0"/>
              <a:t>O odabranom uzoru su napisali  pet rečenica/riječi bazirajući se na kvalitete svog uzora, tj. zašto im je ta osoba uzor. </a:t>
            </a:r>
          </a:p>
          <a:p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FA7929-BADA-37F0-A55E-71A7038A3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1" b="2"/>
          <a:stretch>
            <a:fillRect/>
          </a:stretch>
        </p:blipFill>
        <p:spPr bwMode="auto">
          <a:xfrm rot="5400000">
            <a:off x="3646295" y="1709690"/>
            <a:ext cx="4672927" cy="3393840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4BA74B2-D4F4-945D-6CA0-9FF0DE0B5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2" b="3"/>
          <a:stretch>
            <a:fillRect/>
          </a:stretch>
        </p:blipFill>
        <p:spPr bwMode="auto">
          <a:xfrm rot="5400000">
            <a:off x="7062865" y="1686933"/>
            <a:ext cx="4672927" cy="343935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7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4BDF6D-0A81-ADE5-1929-F964B0B1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hr-HR" sz="3200" dirty="0"/>
              <a:t>PRODUŽENI BORAVAK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00E57E-845C-2FEE-083F-BD2023D2A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r>
              <a:rPr lang="hr-HR" sz="1700" dirty="0"/>
              <a:t>Treća aktivnost je bila razgovor o osjećajima. Koje sve osjećaje imamo, kako su osjećaji prirodna pojava i kako nema dobrih i loših osjećaja, kako trebamo prihvatiti svoje osjećaje, kako ih usmjeriti i iskoristiti najbolje što možemo i sl. Crtali su svoj "najteži" osjećaj, onaj s kojim se najteže mogu izboriti i "najlakši" osjećaj. </a:t>
            </a:r>
          </a:p>
          <a:p>
            <a:endParaRPr lang="hr-HR" sz="17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FB38E4E-6B7B-6C65-A81D-FA2A11280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1" b="2"/>
          <a:stretch>
            <a:fillRect/>
          </a:stretch>
        </p:blipFill>
        <p:spPr bwMode="auto">
          <a:xfrm rot="5400000">
            <a:off x="3646295" y="1709690"/>
            <a:ext cx="4672927" cy="3393840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F804F1B-CB34-DDC5-4680-2561F160F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2" b="3"/>
          <a:stretch>
            <a:fillRect/>
          </a:stretch>
        </p:blipFill>
        <p:spPr bwMode="auto">
          <a:xfrm rot="5400000">
            <a:off x="7062865" y="1686933"/>
            <a:ext cx="4672927" cy="343935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0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05F1A-F210-50C5-E28D-7F165835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r-HR" sz="3600"/>
              <a:t>PRODUŽENI BORAVAK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DCB005B-2CBA-27C6-2B45-5D706F00D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17667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BAD248-7209-2E63-C10C-711DD65C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hr-HR" sz="1800" dirty="0"/>
              <a:t>Za kraj su odradili vježbe opuštanja. Od učiteljice su dobili prijedloge kako se opustiti u slučaju preplavljenosti, </a:t>
            </a:r>
            <a:r>
              <a:rPr lang="hr-HR" sz="1800" dirty="0" err="1"/>
              <a:t>prestimuliranosti</a:t>
            </a:r>
            <a:r>
              <a:rPr lang="hr-HR" sz="1800" dirty="0"/>
              <a:t>. 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0634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EBA057-99D3-1C4B-DF98-11FF28A6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r-HR" sz="3600"/>
              <a:t>UČENICI 1.B I UČITELJICA IVANA KIKIĆ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6C4D931-A183-FAF2-D695-701C17F13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9" b="12839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8ADA49-5387-29B7-4EF1-6AB2219AA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hr-HR" sz="1800" dirty="0"/>
              <a:t>Učenici su pogledali kratki video u kojem djeca govore o mentalnom zdravlju te kako se nositi s lošim osjećajima. Nakon videa su razgovarali o tome što koji osjećaj predstavlja te kako se nositi s njima. </a:t>
            </a:r>
          </a:p>
        </p:txBody>
      </p:sp>
    </p:spTree>
    <p:extLst>
      <p:ext uri="{BB962C8B-B14F-4D97-AF65-F5344CB8AC3E}">
        <p14:creationId xmlns:p14="http://schemas.microsoft.com/office/powerpoint/2010/main" val="32739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A73381-0BBF-09BE-B26A-24567FFF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r-HR" sz="3600" dirty="0"/>
              <a:t>UČENICI 1.B I UČITELJICA IVANA KIKIĆ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CFFD5E8-B0DE-298B-B4E8-D62E6E1DA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b="12937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DA5F7E-6074-CEE0-3042-DDAD06F1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hr-HR" sz="1800" dirty="0"/>
              <a:t>Kroz crteže su pokazali kako su se taj dan osjećali i što bi mogli učiniti kako bi se osjećali bolje/još bolje.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04404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BF8CE4-AD8D-CF3F-0C6A-45FEEAD87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r-HR" sz="3600"/>
              <a:t>UČENICI 1.B I UČITELJICA IVANA KIKIĆ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D7D228-0E29-57B8-5E08-83D6865D0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8" b="33798"/>
          <a:stretch>
            <a:fillRect/>
          </a:stretch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0C3B68-9091-6873-3C15-4CA05CACD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hr-HR" sz="1800" dirty="0"/>
              <a:t>Nakon toga, crtali su u staklenku zahvalnosti sve na čemu smo zahvalni.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5614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943</Words>
  <Application>Microsoft Office PowerPoint</Application>
  <PresentationFormat>Widescreen</PresentationFormat>
  <Paragraphs>58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sustava Office</vt:lpstr>
      <vt:lpstr>MENTALNO ZDRAVLJE JE VAŽNO </vt:lpstr>
      <vt:lpstr>10.10.2025. SVJETSKI DAN MENTALNOG ZDRAVLJA   MI SMO GA OBILJEŽILI KROZ NEKOLIKO DANA I RAZLIČITIM AKTIVNOSTIMA  Mentalno zdravlje je tvoj svakodnevni zadatak, tvoja najveća snaga.</vt:lpstr>
      <vt:lpstr>PRODUŽENI BORAVAK </vt:lpstr>
      <vt:lpstr>PRODUŽENI BORAVAK</vt:lpstr>
      <vt:lpstr>PRODUŽENI BORAVAK</vt:lpstr>
      <vt:lpstr>PRODUŽENI BORAVAK</vt:lpstr>
      <vt:lpstr>UČENICI 1.B I UČITELJICA IVANA KIKIĆ</vt:lpstr>
      <vt:lpstr>UČENICI 1.B I UČITELJICA IVANA KIKIĆ</vt:lpstr>
      <vt:lpstr>UČENICI 1.B I UČITELJICA IVANA KIKIĆ</vt:lpstr>
      <vt:lpstr>ŠKOLSKA KNJIŽNICA – učenici 2.b </vt:lpstr>
      <vt:lpstr>ŠKOLSKA KNJIŽNICA –  učenici 2.b </vt:lpstr>
      <vt:lpstr>UČENICI 4.A I UČITELJICA ANTONIJA DAKIĆ </vt:lpstr>
      <vt:lpstr>UČENICI 4.A I UČITELJICA ANTONIJA DAKIĆ</vt:lpstr>
      <vt:lpstr>UČENICI 4.B I UČITELJICA LJERKA VUGERNIČEK SURLA</vt:lpstr>
      <vt:lpstr>UČENICI 4.B I UČITELJICA LJERKA VUGERNIČEK SURLA</vt:lpstr>
      <vt:lpstr>UČENICI 7. RAZREDA I ŠKOLSKA PSIHOLOGINJA  ŽELJKA KNEŽEVIĆ-ŠUBIĆ</vt:lpstr>
      <vt:lpstr>UČENICI 7.A I ŠKOLSKA PSIHOLOGINJA  ŽELJKA KNEŽEVIĆ-ŠUBIĆ</vt:lpstr>
      <vt:lpstr>UČENICI 7.B I ŠKOLSKA PSIHOLOGINJA  ŽELJKA KNEŽEVIĆ-ŠUBIĆ</vt:lpstr>
      <vt:lpstr>UČENICI 8.A I RAZREDNICA JASMINKA VRBAN </vt:lpstr>
      <vt:lpstr>UČENICI 8.A I RAZREDNICA JASMINKA VRBAN </vt:lpstr>
      <vt:lpstr>UČENICI 8.B I UČITELJICA INFORMATIKE MAGDALENA PIŠĆAK</vt:lpstr>
      <vt:lpstr>UČENICI 8.B I UČITELJICA INFORMATIKE MAGDALENA PIŠĆAK</vt:lpstr>
      <vt:lpstr>UČENICI 8.C I UČITELJICA IVANA VRBAN  Što je depresija? </vt:lpstr>
      <vt:lpstr>UČENICI 8.C I UČITELJICA IVANA VRBAN  Važnost podrške u nošenju s poteškoćama mentalnog zdravlja </vt:lpstr>
      <vt:lpstr>Za kraj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Željka Knežević- Šubić</dc:creator>
  <cp:lastModifiedBy>Magdalena Pišćak</cp:lastModifiedBy>
  <cp:revision>12</cp:revision>
  <dcterms:created xsi:type="dcterms:W3CDTF">2025-11-04T10:49:22Z</dcterms:created>
  <dcterms:modified xsi:type="dcterms:W3CDTF">2025-11-14T09:16:23Z</dcterms:modified>
</cp:coreProperties>
</file>